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79" r:id="rId2"/>
    <p:sldId id="278" r:id="rId3"/>
    <p:sldId id="257" r:id="rId4"/>
    <p:sldId id="275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BDE079-E2FC-400D-86F2-F0D79B3FC148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37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F5E38F-439B-47A1-8EA1-E22C1D858EF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6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CD2493-AAC6-4663-826F-57CBCAC3AD7A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3072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F5639-BD9A-4F28-AE2B-593C702AD5F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546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36735A-8A73-44BD-853B-FC6AD694041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817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7BEF0E-AFA3-445E-A490-A52A559F6118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255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DFE7A0-013B-42D8-9B04-BAF9E62C167B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4326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541B2D-CFA1-4EB7-ADF1-35B77909A107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14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2F6479-11FB-46BC-9FB8-793071A6AA2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256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D9B4DE-FF00-464D-8C21-5BCED38D6C6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94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C313-A6F5-4538-B378-760274D9C261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37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00C65-EC7E-4D81-96FC-0F9F1CABB588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90430B-8C62-4EFE-A61A-C288265DA3BA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43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626129-B1C2-4F4A-A9CC-CB43FBD8B030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16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76A548-2086-4320-B56E-3AA36192B34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88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A01358-3542-4501-937C-14F4D5AB230A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9/24/2024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36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1" y="0"/>
            <a:ext cx="12087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680" y="973668"/>
            <a:ext cx="8285686" cy="706964"/>
          </a:xfrm>
        </p:spPr>
        <p:txBody>
          <a:bodyPr/>
          <a:lstStyle/>
          <a:p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نظارت بر نحوه تکمیل پرونده های پزشکی در حین بستری</a:t>
            </a: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2038662"/>
            <a:ext cx="10942320" cy="436213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r" rtl="1"/>
            <a:r>
              <a:rPr lang="fa-IR" sz="3600" dirty="0" smtClean="0">
                <a:cs typeface="B Zar" pitchFamily="2" charset="-78"/>
              </a:rPr>
              <a:t>تدوین و بازنگری و ابلاغ مستمر راهنمای ثبت صحیح مراقبت های پرستاری 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نظارت و گزارش موارد عدم انطباق 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اقدام اصلاحی/ برنامه بهبود کیفیت 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رعایت دستورالعمل مستندسازی پرونده های پزشکی (15394 /د/409مورخ 96/6/15)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گزارش موارد عدم انطباق جهت بررسی </a:t>
            </a:r>
            <a:r>
              <a:rPr lang="fa-IR" sz="3600" dirty="0" smtClean="0">
                <a:cs typeface="B Zar" pitchFamily="2" charset="-78"/>
              </a:rPr>
              <a:t>موارد نیاز به اصلاح در کمیته فن آوری و مدیریت اطلاعات سلامت</a:t>
            </a:r>
            <a:endParaRPr lang="fa-IR" sz="3600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5720" y="5593080"/>
            <a:ext cx="716280" cy="126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5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0" y="716280"/>
            <a:ext cx="7919926" cy="762000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نظارت بر روند اعزام و ارجاع 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16480"/>
            <a:ext cx="9787365" cy="4541520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Zar" pitchFamily="2" charset="-78"/>
              </a:rPr>
              <a:t>مدیریت اعزام / ارجاع </a:t>
            </a:r>
            <a:endParaRPr lang="fa-IR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اموزش </a:t>
            </a:r>
            <a:r>
              <a:rPr lang="fa-IR" sz="2800" dirty="0" smtClean="0">
                <a:cs typeface="B Zar" pitchFamily="2" charset="-78"/>
              </a:rPr>
              <a:t>کارکنان  و رعایت اصول ایمنی بیمار </a:t>
            </a:r>
          </a:p>
          <a:p>
            <a:pPr algn="r" rtl="1"/>
            <a:r>
              <a:rPr lang="fa-IR" sz="2800" dirty="0" smtClean="0">
                <a:cs typeface="B Zar" pitchFamily="2" charset="-78"/>
              </a:rPr>
              <a:t>به اشتراک گذاری اطلاعات کامل بالینی بین مبدا و مقصد</a:t>
            </a:r>
          </a:p>
          <a:p>
            <a:pPr algn="r" rtl="1"/>
            <a:r>
              <a:rPr lang="fa-IR" sz="2800" dirty="0" smtClean="0">
                <a:cs typeface="B Zar" pitchFamily="2" charset="-78"/>
              </a:rPr>
              <a:t>آمبولانس و تجهیزات متناسب با وضعیت بیمار</a:t>
            </a:r>
          </a:p>
          <a:p>
            <a:pPr algn="r" rtl="1"/>
            <a:r>
              <a:rPr lang="fa-IR" sz="2800" dirty="0" smtClean="0">
                <a:cs typeface="B Zar" pitchFamily="2" charset="-78"/>
              </a:rPr>
              <a:t>تثبیت وضعیت بیمار قبل از انتقال </a:t>
            </a:r>
          </a:p>
          <a:p>
            <a:pPr algn="r" rtl="1"/>
            <a:r>
              <a:rPr lang="fa-IR" sz="2800" dirty="0" smtClean="0">
                <a:cs typeface="B Zar" pitchFamily="2" charset="-78"/>
              </a:rPr>
              <a:t>استفاده از کارکنان واجد </a:t>
            </a:r>
            <a:r>
              <a:rPr lang="fa-IR" sz="2800" dirty="0" smtClean="0">
                <a:cs typeface="B Zar" pitchFamily="2" charset="-78"/>
              </a:rPr>
              <a:t>صلاحیت(حضور ماما در انتقال مادر پرخطر)</a:t>
            </a:r>
            <a:endParaRPr lang="fa-IR" sz="2800" dirty="0" smtClean="0">
              <a:cs typeface="B Zar" pitchFamily="2" charset="-78"/>
            </a:endParaRPr>
          </a:p>
          <a:p>
            <a:pPr algn="r" rtl="1"/>
            <a:r>
              <a:rPr lang="fa-IR" sz="2800" dirty="0" smtClean="0">
                <a:cs typeface="B Zar" pitchFamily="2" charset="-78"/>
              </a:rPr>
              <a:t>پایش و مراقبت ایمن حین انتقال و تحویل بیمار و پیگیری سرانجام بیمار </a:t>
            </a:r>
          </a:p>
          <a:p>
            <a:pPr algn="r" rtl="1"/>
            <a:r>
              <a:rPr lang="fa-IR" sz="2800" dirty="0" smtClean="0">
                <a:cs typeface="B Zar" pitchFamily="2" charset="-78"/>
              </a:rPr>
              <a:t>رعایت دستورالعمل جامع اعزام و انتقال به شماره 879/400د مورخ  98/1/24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560" y="5745480"/>
            <a:ext cx="853440" cy="11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1280" y="973668"/>
            <a:ext cx="7295086" cy="706964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بهبود تعامل بین بخشی 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2543539"/>
            <a:ext cx="10759440" cy="3964940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sz="3600" dirty="0" smtClean="0">
                <a:cs typeface="B Zar" pitchFamily="2" charset="-78"/>
              </a:rPr>
              <a:t>تدوین </a:t>
            </a:r>
            <a:r>
              <a:rPr lang="fa-IR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روش اجرایی </a:t>
            </a:r>
            <a:r>
              <a:rPr lang="fa-IR" sz="3600" dirty="0" smtClean="0">
                <a:cs typeface="B Zar" pitchFamily="2" charset="-78"/>
              </a:rPr>
              <a:t>نظارت بر روند تعامل بخش های بالینی با سایر بخش ها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نقش محوری مدیر پرستاری در تقویت تعاملات بین بخشی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برگزاری جلسات منظم هم اندیشی و طرح چالش </a:t>
            </a:r>
            <a:r>
              <a:rPr lang="fa-IR" sz="3600" dirty="0" smtClean="0">
                <a:cs typeface="B Zar" pitchFamily="2" charset="-78"/>
              </a:rPr>
              <a:t>و تهیه صورت جلسه</a:t>
            </a:r>
            <a:endParaRPr lang="fa-IR" sz="3600" dirty="0" smtClean="0">
              <a:cs typeface="B Zar" pitchFamily="2" charset="-78"/>
            </a:endParaRPr>
          </a:p>
          <a:p>
            <a:pPr algn="r" rtl="1"/>
            <a:r>
              <a:rPr lang="fa-IR" sz="3600" dirty="0" smtClean="0">
                <a:cs typeface="B Zar" pitchFamily="2" charset="-78"/>
              </a:rPr>
              <a:t>در موارد عدم توافق در جلسات هم اندیشی طرح در جلسات رهبری و مدیریت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اخذ تصمیمات برای رفع موارد عدم انطباق با محوریت رئیس بیمارستان 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استفاده مدیریت پرستاری از خرد جمعی در تصمیم گیری های مدیریتی</a:t>
            </a:r>
            <a:endParaRPr lang="fa-IR" sz="3600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5240" y="5730240"/>
            <a:ext cx="746760" cy="112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3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32" y="973667"/>
            <a:ext cx="9436607" cy="1094975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استفاده از خرد جمعی و ترویج کارگروهی توسط 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مدیریت </a:t>
            </a:r>
            <a:r>
              <a:rPr lang="fa-IR" dirty="0" smtClean="0">
                <a:cs typeface="B Titr" pitchFamily="2" charset="-78"/>
              </a:rPr>
              <a:t>پرستاری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825" y="3238075"/>
            <a:ext cx="8761412" cy="3081528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تنظیم جلسات منظم </a:t>
            </a:r>
            <a:r>
              <a:rPr lang="fa-IR" sz="3200" dirty="0" smtClean="0">
                <a:cs typeface="B Zar" pitchFamily="2" charset="-78"/>
              </a:rPr>
              <a:t>، برگزاری و تهیه صورت جلسات</a:t>
            </a:r>
            <a:endParaRPr lang="fa-IR" sz="3200" dirty="0" smtClean="0">
              <a:cs typeface="B Zar" pitchFamily="2" charset="-78"/>
            </a:endParaRPr>
          </a:p>
          <a:p>
            <a:pPr algn="r" rtl="1"/>
            <a:r>
              <a:rPr lang="fa-IR" sz="3200" dirty="0" smtClean="0">
                <a:cs typeface="B Zar" pitchFamily="2" charset="-78"/>
              </a:rPr>
              <a:t>تشکیل گروههای کاری </a:t>
            </a:r>
            <a:r>
              <a:rPr lang="fa-IR" sz="3200" dirty="0" smtClean="0">
                <a:cs typeface="B Zar" pitchFamily="2" charset="-78"/>
              </a:rPr>
              <a:t>جهت پیگیری و انجام اقدامات اصلاحی</a:t>
            </a:r>
            <a:endParaRPr lang="fa-IR" sz="3200" dirty="0" smtClean="0">
              <a:cs typeface="B Zar" pitchFamily="2" charset="-78"/>
            </a:endParaRPr>
          </a:p>
          <a:p>
            <a:pPr algn="r" rtl="1"/>
            <a:r>
              <a:rPr lang="fa-IR" sz="3200" dirty="0" smtClean="0">
                <a:cs typeface="B Zar" pitchFamily="2" charset="-78"/>
              </a:rPr>
              <a:t>استفاده </a:t>
            </a:r>
            <a:r>
              <a:rPr lang="fa-IR" sz="3200" dirty="0" smtClean="0">
                <a:cs typeface="B Zar" pitchFamily="2" charset="-78"/>
              </a:rPr>
              <a:t>از خرد جمعی در تصمیم گیری های مدیریتی</a:t>
            </a:r>
            <a:endParaRPr lang="fa-IR" sz="3200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20" y="5176837"/>
            <a:ext cx="132588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00" y="0"/>
            <a:ext cx="9924511" cy="6858000"/>
          </a:xfrm>
        </p:spPr>
      </p:pic>
    </p:spTree>
    <p:extLst>
      <p:ext uri="{BB962C8B-B14F-4D97-AF65-F5344CB8AC3E}">
        <p14:creationId xmlns:p14="http://schemas.microsoft.com/office/powerpoint/2010/main" val="259787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fa-IR" sz="2500" b="1" dirty="0" smtClean="0">
              <a:ln w="6600">
                <a:solidFill>
                  <a:prstClr val="black"/>
                </a:solidFill>
                <a:prstDash val="solid"/>
              </a:ln>
              <a:solidFill>
                <a:srgbClr val="00B0F0"/>
              </a:solidFill>
              <a:effectLst>
                <a:glow rad="228600">
                  <a:srgbClr val="ACD433">
                    <a:satMod val="175000"/>
                    <a:alpha val="40000"/>
                  </a:srgbClr>
                </a:glow>
                <a:outerShdw dist="38100" dir="2700000" algn="tl" rotWithShape="0">
                  <a:srgbClr val="E6C133"/>
                </a:outerShdw>
              </a:effectLst>
              <a:cs typeface="2  Titr" panose="00000700000000000000" pitchFamily="2" charset="-78"/>
            </a:endParaRPr>
          </a:p>
          <a:p>
            <a:pPr algn="r" rtl="1"/>
            <a:endParaRPr lang="fa-IR" sz="2500" b="1" dirty="0">
              <a:ln w="6600">
                <a:solidFill>
                  <a:prstClr val="black"/>
                </a:solidFill>
                <a:prstDash val="solid"/>
              </a:ln>
              <a:solidFill>
                <a:srgbClr val="00B0F0"/>
              </a:solidFill>
              <a:effectLst>
                <a:glow rad="228600">
                  <a:srgbClr val="ACD433">
                    <a:satMod val="175000"/>
                    <a:alpha val="40000"/>
                  </a:srgbClr>
                </a:glow>
                <a:outerShdw dist="38100" dir="2700000" algn="tl" rotWithShape="0">
                  <a:srgbClr val="E6C133"/>
                </a:outerShdw>
              </a:effectLst>
              <a:cs typeface="2  Titr" panose="00000700000000000000" pitchFamily="2" charset="-78"/>
            </a:endParaRPr>
          </a:p>
          <a:p>
            <a:pPr algn="r" rtl="1"/>
            <a:r>
              <a:rPr lang="fa-IR" sz="2500" b="1" dirty="0" smtClean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استانداردهای </a:t>
            </a:r>
            <a:r>
              <a:rPr lang="fa-IR" sz="2500" b="1" dirty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اعتباربخشی </a:t>
            </a:r>
            <a:r>
              <a:rPr lang="fa-IR" sz="2500" b="1" dirty="0" smtClean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مدیریت </a:t>
            </a:r>
            <a:r>
              <a:rPr lang="fa-IR" sz="2500" b="1" dirty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خدمات </a:t>
            </a:r>
            <a:r>
              <a:rPr lang="fa-IR" sz="2500" b="1" dirty="0" smtClean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پرستاری</a:t>
            </a:r>
          </a:p>
          <a:p>
            <a:pPr algn="r" rtl="1"/>
            <a:r>
              <a:rPr lang="fa-IR" sz="2500" b="1" dirty="0" smtClean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معاونت </a:t>
            </a:r>
            <a:r>
              <a:rPr lang="fa-IR" sz="2500" b="1" dirty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درمان دانشگاه علوم </a:t>
            </a:r>
            <a:r>
              <a:rPr lang="fa-IR" sz="2500" b="1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پزشکی </a:t>
            </a:r>
            <a:r>
              <a:rPr lang="fa-IR" sz="2500" b="1" smtClean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شهیدبهشتی </a:t>
            </a:r>
            <a:endParaRPr lang="fa-IR" sz="2500" b="1" dirty="0" smtClean="0">
              <a:ln w="6600">
                <a:solidFill>
                  <a:prstClr val="black"/>
                </a:solidFill>
                <a:prstDash val="solid"/>
              </a:ln>
              <a:solidFill>
                <a:srgbClr val="00B0F0"/>
              </a:solidFill>
              <a:effectLst>
                <a:glow rad="228600">
                  <a:srgbClr val="ACD433">
                    <a:satMod val="175000"/>
                    <a:alpha val="40000"/>
                  </a:srgbClr>
                </a:glow>
                <a:outerShdw dist="38100" dir="2700000" algn="tl" rotWithShape="0">
                  <a:srgbClr val="E6C133"/>
                </a:outerShdw>
              </a:effectLst>
              <a:cs typeface="2  Titr" panose="00000700000000000000" pitchFamily="2" charset="-78"/>
            </a:endParaRPr>
          </a:p>
          <a:p>
            <a:pPr algn="r" rtl="1"/>
            <a:r>
              <a:rPr lang="fa-IR" sz="2700" b="1" dirty="0">
                <a:ln w="6600">
                  <a:solidFill>
                    <a:prstClr val="black"/>
                  </a:solidFill>
                  <a:prstDash val="solid"/>
                </a:ln>
                <a:solidFill>
                  <a:srgbClr val="00B0F0"/>
                </a:solidFill>
                <a:effectLst>
                  <a:glow rad="228600">
                    <a:srgbClr val="ACD433">
                      <a:satMod val="175000"/>
                      <a:alpha val="40000"/>
                    </a:srgbClr>
                  </a:glow>
                  <a:outerShdw dist="38100" dir="2700000" algn="tl" rotWithShape="0">
                    <a:srgbClr val="E6C133"/>
                  </a:outerShdw>
                </a:effectLst>
                <a:cs typeface="2  Titr" panose="00000700000000000000" pitchFamily="2" charset="-78"/>
              </a:rPr>
              <a:t>فاطمه گودرزی مهر 1403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685163"/>
            <a:ext cx="2518347" cy="159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1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697" y="763806"/>
            <a:ext cx="9497807" cy="915092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بکارگیری کارکنان پرستاری 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340" y="1843790"/>
            <a:ext cx="10928579" cy="5014209"/>
          </a:xfrm>
        </p:spPr>
        <p:txBody>
          <a:bodyPr>
            <a:normAutofit/>
          </a:bodyPr>
          <a:lstStyle/>
          <a:p>
            <a:pPr algn="r" rtl="1"/>
            <a:r>
              <a:rPr lang="fa-IR" sz="3000" dirty="0" smtClean="0">
                <a:cs typeface="B Zar" pitchFamily="2" charset="-78"/>
              </a:rPr>
              <a:t>تعیین معیارها و حداقل های مهارتهای عمومی و تخصصی و ارتباطی کارکنان پرستاری</a:t>
            </a:r>
          </a:p>
          <a:p>
            <a:pPr algn="r" rtl="1"/>
            <a:r>
              <a:rPr lang="fa-IR" sz="3000" b="1" dirty="0" smtClean="0">
                <a:solidFill>
                  <a:srgbClr val="C00000"/>
                </a:solidFill>
                <a:cs typeface="B Zar" pitchFamily="2" charset="-78"/>
              </a:rPr>
              <a:t> ( مهارت های مراقبت از بیماریهای نوپدید)</a:t>
            </a:r>
            <a:endParaRPr lang="fa-IR" sz="3000" dirty="0" smtClean="0">
              <a:cs typeface="B Zar" pitchFamily="2" charset="-78"/>
            </a:endParaRPr>
          </a:p>
          <a:p>
            <a:pPr algn="r" rtl="1"/>
            <a:r>
              <a:rPr lang="fa-IR" sz="3000" dirty="0" smtClean="0">
                <a:cs typeface="B Zar" pitchFamily="2" charset="-78"/>
              </a:rPr>
              <a:t>تدوین چک لیست ارزیابی توسط مدیر پرستاری با مشارکت سوپر وایزر ها و سرپرستاران</a:t>
            </a:r>
            <a:endParaRPr lang="en-US" sz="3000" dirty="0" smtClean="0">
              <a:cs typeface="B Zar" pitchFamily="2" charset="-78"/>
            </a:endParaRPr>
          </a:p>
          <a:p>
            <a:pPr algn="r" rtl="1"/>
            <a:r>
              <a:rPr lang="fa-IR" sz="3000" dirty="0" smtClean="0">
                <a:cs typeface="B Zar" pitchFamily="2" charset="-78"/>
              </a:rPr>
              <a:t>ارزیابی مهارت های عمومی و تخصصی و ارتباطی توسط سرپرستار / کارشناس خبره </a:t>
            </a:r>
          </a:p>
          <a:p>
            <a:pPr algn="r" rtl="1"/>
            <a:r>
              <a:rPr lang="fa-IR" sz="3000" dirty="0">
                <a:cs typeface="B Zar" pitchFamily="2" charset="-78"/>
              </a:rPr>
              <a:t>تجزیه و تحلیل نتایج ارزیابی و </a:t>
            </a:r>
            <a:r>
              <a:rPr lang="fa-IR" sz="3000" dirty="0" smtClean="0">
                <a:cs typeface="B Zar" pitchFamily="2" charset="-78"/>
              </a:rPr>
              <a:t>اقدامات  </a:t>
            </a:r>
            <a:r>
              <a:rPr lang="fa-IR" sz="3000" dirty="0">
                <a:cs typeface="B Zar" pitchFamily="2" charset="-78"/>
              </a:rPr>
              <a:t>اصلاحی </a:t>
            </a:r>
            <a:r>
              <a:rPr lang="fa-IR" sz="3000" dirty="0" smtClean="0">
                <a:cs typeface="B Zar" pitchFamily="2" charset="-78"/>
              </a:rPr>
              <a:t>مورد نیاز</a:t>
            </a:r>
            <a:endParaRPr lang="fa-IR" sz="3000" dirty="0">
              <a:cs typeface="B Zar" pitchFamily="2" charset="-78"/>
            </a:endParaRPr>
          </a:p>
          <a:p>
            <a:pPr algn="r" rtl="1"/>
            <a:r>
              <a:rPr lang="fa-IR" sz="3000" dirty="0">
                <a:cs typeface="B Zar" pitchFamily="2" charset="-78"/>
              </a:rPr>
              <a:t>به کارگیری کارکنان و تعیین بخش بر اساس نتایج </a:t>
            </a:r>
            <a:r>
              <a:rPr lang="fa-IR" sz="3000" dirty="0" smtClean="0">
                <a:cs typeface="B Zar" pitchFamily="2" charset="-78"/>
              </a:rPr>
              <a:t>ارزیابی</a:t>
            </a:r>
            <a:endParaRPr lang="fa-IR" sz="3000" dirty="0" smtClean="0">
              <a:cs typeface="B Zar" pitchFamily="2" charset="-78"/>
            </a:endParaRPr>
          </a:p>
          <a:p>
            <a:pPr algn="r" rtl="1"/>
            <a:r>
              <a:rPr lang="fa-IR" sz="3000" dirty="0" smtClean="0">
                <a:cs typeface="B Zar" pitchFamily="2" charset="-78"/>
              </a:rPr>
              <a:t>  احراز صلاحیت و بکارگیری کارکنان پرستاری جدیدالورود  </a:t>
            </a:r>
          </a:p>
          <a:p>
            <a:pPr algn="r" rtl="1"/>
            <a:r>
              <a:rPr lang="fa-IR" sz="3000" dirty="0" smtClean="0">
                <a:cs typeface="B Zar" pitchFamily="2" charset="-78"/>
              </a:rPr>
              <a:t>توزیع و چینش کارکنان پرستاری بر اساس برآورد کمی و کیفی </a:t>
            </a:r>
          </a:p>
          <a:p>
            <a:pPr algn="r" rtl="1">
              <a:buNone/>
            </a:pPr>
            <a:endParaRPr lang="fa-IR" sz="3200" b="1" dirty="0">
              <a:cs typeface="2 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0" y="5440680"/>
            <a:ext cx="762000" cy="14173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8525" y="685164"/>
            <a:ext cx="1140051" cy="9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559"/>
            <a:ext cx="10073640" cy="533400"/>
          </a:xfrm>
        </p:spPr>
        <p:txBody>
          <a:bodyPr>
            <a:normAutofit fontScale="90000"/>
          </a:bodyPr>
          <a:lstStyle/>
          <a:p>
            <a:r>
              <a:rPr lang="fa-IR" sz="2800" dirty="0" smtClean="0">
                <a:cs typeface="B Titr" pitchFamily="2" charset="-78"/>
              </a:rPr>
              <a:t>توزیع و چینش کارکنان گروه پرستاری با استفاده از روش های علمی برآورد کمی و کیفی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944880"/>
            <a:ext cx="11704320" cy="5913120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 smtClean="0">
                <a:cs typeface="B Nazanin" pitchFamily="2" charset="-78"/>
              </a:rPr>
              <a:t>برآورد کمی و کیفی منابع انسانی گروه </a:t>
            </a:r>
            <a:r>
              <a:rPr lang="fa-IR" sz="2400" dirty="0" smtClean="0">
                <a:cs typeface="B Nazanin" pitchFamily="2" charset="-78"/>
              </a:rPr>
              <a:t>پرستاری مورد </a:t>
            </a:r>
            <a:r>
              <a:rPr lang="fa-IR" sz="2400" dirty="0" smtClean="0">
                <a:cs typeface="B Nazanin" pitchFamily="2" charset="-78"/>
              </a:rPr>
              <a:t>نیاز در هریک از بخش های تشخیصی و درمانی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گزارش برآورد کمی و کیفی منابع انسانی توسط سرپرستاران هر یک از بخش ها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جمع بندی منابع انسانی توسط مدیر پرستاری 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توزیع گروه پرستاری توسط مدیر پرستاری بر اساس جمع بندی انجام شده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گروه پرستاری  شامل پرستار ، تکنسین / کاردان / کارشناس و بالاتر اتاق عمل و بیهوشی ، بهیار و کمک بهیار می باشد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استفاده از فرمول های استاندارد ( وزارت بهداشت ، </a:t>
            </a:r>
            <a:r>
              <a:rPr lang="en-US" sz="2400" dirty="0" smtClean="0">
                <a:cs typeface="B Nazanin" pitchFamily="2" charset="-78"/>
              </a:rPr>
              <a:t>nurse patient ratio</a:t>
            </a:r>
            <a:r>
              <a:rPr lang="fa-IR" sz="2400" dirty="0" smtClean="0">
                <a:cs typeface="B Nazanin" pitchFamily="2" charset="-78"/>
              </a:rPr>
              <a:t> و ....)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لحاظ معیارهای حجم کار،درصد اشغال تخت، </a:t>
            </a:r>
            <a:r>
              <a:rPr lang="fa-IR" sz="2400" dirty="0" smtClean="0">
                <a:cs typeface="B Nazanin" pitchFamily="2" charset="-78"/>
              </a:rPr>
              <a:t>تجربه ، مهارت ، توانمندی،تحصیلات در برآورد کمی و کیفی بسیار مهم است  </a:t>
            </a:r>
            <a:endParaRPr lang="fa-IR" sz="2400" dirty="0" smtClean="0">
              <a:cs typeface="B Nazanin" pitchFamily="2" charset="-78"/>
            </a:endParaRPr>
          </a:p>
          <a:p>
            <a:pPr algn="r" rtl="1"/>
            <a:r>
              <a:rPr lang="fa-IR" sz="2400" dirty="0" smtClean="0">
                <a:cs typeface="B Nazanin" pitchFamily="2" charset="-78"/>
              </a:rPr>
              <a:t>اعلام مکتوب کمبود نیرو به رییس یا مدیر عامل توسط مدیر پرستاری</a:t>
            </a:r>
            <a:endParaRPr lang="fa-IR" sz="2400" dirty="0" smtClean="0">
              <a:cs typeface="B Nazanin" pitchFamily="2" charset="-78"/>
            </a:endParaRPr>
          </a:p>
          <a:p>
            <a:pPr algn="r" rtl="1"/>
            <a:r>
              <a:rPr lang="fa-IR" sz="2400" dirty="0" smtClean="0">
                <a:cs typeface="B Nazanin" pitchFamily="2" charset="-78"/>
              </a:rPr>
              <a:t>مواردی مانند توزیع </a:t>
            </a:r>
            <a:r>
              <a:rPr lang="fa-IR" sz="2400" dirty="0" smtClean="0">
                <a:cs typeface="B Nazanin" pitchFamily="2" charset="-78"/>
              </a:rPr>
              <a:t>متوازن نیرو ، </a:t>
            </a:r>
            <a:r>
              <a:rPr lang="fa-IR" sz="2400" dirty="0" smtClean="0">
                <a:cs typeface="B Nazanin" pitchFamily="2" charset="-78"/>
              </a:rPr>
              <a:t>جبران </a:t>
            </a:r>
            <a:r>
              <a:rPr lang="fa-IR" sz="2400" dirty="0" smtClean="0">
                <a:cs typeface="B Nazanin" pitchFamily="2" charset="-78"/>
              </a:rPr>
              <a:t>کمبود </a:t>
            </a:r>
            <a:r>
              <a:rPr lang="fa-IR" sz="2400" dirty="0" smtClean="0">
                <a:cs typeface="B Nazanin" pitchFamily="2" charset="-78"/>
              </a:rPr>
              <a:t>طیق </a:t>
            </a:r>
            <a:r>
              <a:rPr lang="fa-IR" sz="2400" dirty="0" smtClean="0">
                <a:cs typeface="B Nazanin" pitchFamily="2" charset="-78"/>
              </a:rPr>
              <a:t>بخشنامه های ابلاغی </a:t>
            </a:r>
            <a:r>
              <a:rPr lang="fa-IR" sz="2400" dirty="0" smtClean="0">
                <a:cs typeface="B Nazanin" pitchFamily="2" charset="-78"/>
              </a:rPr>
              <a:t>از اقدامات مدیر پرستاری می باشد .</a:t>
            </a:r>
          </a:p>
          <a:p>
            <a:pPr algn="r" rtl="1"/>
            <a:r>
              <a:rPr lang="fa-IR" sz="2400" dirty="0" smtClean="0">
                <a:cs typeface="B Nazanin" pitchFamily="2" charset="-78"/>
              </a:rPr>
              <a:t>ارائه </a:t>
            </a:r>
            <a:r>
              <a:rPr lang="fa-IR" sz="2400" dirty="0" smtClean="0">
                <a:cs typeface="B Nazanin" pitchFamily="2" charset="-78"/>
              </a:rPr>
              <a:t>خدمات همگن و اجرای دستورالعمل رعایت و کنترل اجرای قوانین انطباق و نامه شماره 12556/ 400د مورخ 1400/6/20وزارت متبوع در خصوص طرح انطباق 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4" name="Picture 3" descr="Ar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5640" y="1"/>
            <a:ext cx="11430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888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640080"/>
            <a:ext cx="9634967" cy="134112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مراقبت های مستقیم پرستاری</a:t>
            </a: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fa-IR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3200" dirty="0" smtClean="0">
                <a:cs typeface="B Titr" pitchFamily="2" charset="-78"/>
              </a:rPr>
              <a:t>(وزن بالای این استاندارد و تاثیر زیاد در نتایج اعتبار بخشی ) 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2423160"/>
            <a:ext cx="10485119" cy="3596640"/>
          </a:xfrm>
        </p:spPr>
        <p:txBody>
          <a:bodyPr>
            <a:noAutofit/>
          </a:bodyPr>
          <a:lstStyle/>
          <a:p>
            <a:pPr algn="r" rtl="1"/>
            <a:r>
              <a:rPr lang="fa-IR" sz="3600" dirty="0" smtClean="0">
                <a:cs typeface="B Zar" pitchFamily="2" charset="-78"/>
              </a:rPr>
              <a:t>ارائه مراقبت های پرستاری به شیوه های بیمار محور از جمله مراقبت موردی </a:t>
            </a:r>
            <a:r>
              <a:rPr lang="fa-IR" sz="3600" dirty="0" smtClean="0">
                <a:cs typeface="B Zar" pitchFamily="2" charset="-78"/>
              </a:rPr>
              <a:t>(</a:t>
            </a:r>
            <a:r>
              <a:rPr lang="en-US" sz="3600" dirty="0" smtClean="0">
                <a:cs typeface="B Zar" pitchFamily="2" charset="-78"/>
              </a:rPr>
              <a:t>case method</a:t>
            </a:r>
            <a:r>
              <a:rPr lang="fa-IR" sz="3600" dirty="0" smtClean="0">
                <a:cs typeface="B Zar" pitchFamily="2" charset="-78"/>
              </a:rPr>
              <a:t>)</a:t>
            </a:r>
            <a:endParaRPr lang="fa-IR" sz="3600" dirty="0" smtClean="0">
              <a:cs typeface="B Zar" pitchFamily="2" charset="-78"/>
            </a:endParaRPr>
          </a:p>
          <a:p>
            <a:pPr algn="r" rtl="1"/>
            <a:r>
              <a:rPr lang="fa-IR" sz="3600" dirty="0" smtClean="0">
                <a:cs typeface="B Zar" pitchFamily="2" charset="-78"/>
              </a:rPr>
              <a:t>ارزیابی مستمر پرستاری در هر نوبت کاری 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حذف اقدامات غیرمرتبط و مستندات </a:t>
            </a:r>
            <a:r>
              <a:rPr lang="fa-IR" sz="3600" dirty="0" smtClean="0">
                <a:cs typeface="B Zar" pitchFamily="2" charset="-78"/>
              </a:rPr>
              <a:t>مازاد و اعلام به مقام بالادست</a:t>
            </a:r>
            <a:endParaRPr lang="fa-IR" sz="3600" dirty="0" smtClean="0">
              <a:cs typeface="B Zar" pitchFamily="2" charset="-78"/>
            </a:endParaRPr>
          </a:p>
          <a:p>
            <a:pPr algn="r" rtl="1"/>
            <a:r>
              <a:rPr lang="fa-IR" sz="3600" dirty="0" smtClean="0">
                <a:cs typeface="B Zar" pitchFamily="2" charset="-78"/>
              </a:rPr>
              <a:t>اثربخشی اقدامات اصلاحی </a:t>
            </a:r>
          </a:p>
          <a:p>
            <a:pPr algn="r" rtl="1"/>
            <a:r>
              <a:rPr lang="fa-IR" sz="3600" dirty="0" smtClean="0">
                <a:cs typeface="B Zar" pitchFamily="2" charset="-78"/>
              </a:rPr>
              <a:t>ارائه مراقبت های پرستاری در سطح انتظار و استانداردهای مربوطه</a:t>
            </a:r>
            <a:endParaRPr lang="fa-IR" sz="3600" dirty="0"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8080" y="5623560"/>
            <a:ext cx="883920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807720"/>
            <a:ext cx="8761413" cy="872912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سیاستهای آموزشی پرستاران </a:t>
            </a:r>
            <a:endParaRPr lang="fa-IR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407920"/>
            <a:ext cx="11652805" cy="4191000"/>
          </a:xfrm>
        </p:spPr>
        <p:txBody>
          <a:bodyPr>
            <a:normAutofit/>
          </a:bodyPr>
          <a:lstStyle/>
          <a:p>
            <a:pPr algn="r" rtl="1"/>
            <a:r>
              <a:rPr lang="fa-IR" sz="3900" dirty="0" smtClean="0">
                <a:cs typeface="B Zar" pitchFamily="2" charset="-78"/>
              </a:rPr>
              <a:t>لحاظ نکات مهم ذیل در تدوین سیاست آموزشی پرستاران:</a:t>
            </a:r>
            <a:endParaRPr lang="fa-IR" sz="39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هدف  - مجری  </a:t>
            </a: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- </a:t>
            </a: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نیازسنجی - </a:t>
            </a:r>
            <a:r>
              <a:rPr lang="fa-IR" sz="3900" dirty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اولویتهای آموزشی </a:t>
            </a: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- شیوه </a:t>
            </a: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اجرای برنامه  -</a:t>
            </a:r>
            <a:r>
              <a:rPr lang="en-US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 </a:t>
            </a: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نحوه تامین منابع - نحوه نظارت </a:t>
            </a:r>
            <a:r>
              <a:rPr lang="fa-IR" sz="3900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–اثر بخشی</a:t>
            </a:r>
            <a:endParaRPr lang="fa-IR" sz="3900" dirty="0" smtClean="0">
              <a:solidFill>
                <a:schemeClr val="accent6">
                  <a:lumMod val="50000"/>
                </a:schemeClr>
              </a:solidFill>
              <a:cs typeface="B Zar" pitchFamily="2" charset="-78"/>
            </a:endParaRPr>
          </a:p>
          <a:p>
            <a:pPr algn="r" rtl="1"/>
            <a:r>
              <a:rPr lang="fa-IR" sz="3900" dirty="0" smtClean="0">
                <a:cs typeface="B Zar" pitchFamily="2" charset="-78"/>
              </a:rPr>
              <a:t>تدوین توسط تیم مدیریت پرستاری </a:t>
            </a:r>
            <a:r>
              <a:rPr lang="fa-IR" sz="39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(مدیر،سوپروایزر،سرپرستار)</a:t>
            </a:r>
            <a:r>
              <a:rPr lang="fa-IR" sz="3900" dirty="0" smtClean="0">
                <a:cs typeface="B Zar" pitchFamily="2" charset="-78"/>
              </a:rPr>
              <a:t> و تائید تیم رهبری </a:t>
            </a:r>
          </a:p>
          <a:p>
            <a:pPr marL="0" indent="0">
              <a:buNone/>
            </a:pPr>
            <a:endParaRPr lang="fa-IR" sz="4000" b="1" dirty="0">
              <a:cs typeface="2 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3840" y="5989320"/>
            <a:ext cx="518160" cy="86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2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685800"/>
            <a:ext cx="8761413" cy="883920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برنامه آموزشی کارکنان در چهارچوب سیاست آموزشی</a:t>
            </a: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77440"/>
            <a:ext cx="9665445" cy="4145280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B Zar" pitchFamily="2" charset="-78"/>
              </a:rPr>
              <a:t>حداقل های نیازسنجی آموزشی دوره ایی کارکنان پرستاری براساس :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Zar" pitchFamily="2" charset="-78"/>
              </a:rPr>
              <a:t>توسعه فردی 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Zar" pitchFamily="2" charset="-78"/>
              </a:rPr>
              <a:t>شرح وظایف مصوب 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Zar" pitchFamily="2" charset="-78"/>
              </a:rPr>
              <a:t> نتایج ارزیابی عملکرد 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Zar" pitchFamily="2" charset="-78"/>
              </a:rPr>
              <a:t>سرفصل های آموزشی و نیازهای آتی سازمان 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Zar" pitchFamily="2" charset="-78"/>
              </a:rPr>
              <a:t>شیوع بیماریهای نوپدید 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Zar" pitchFamily="2" charset="-78"/>
              </a:rPr>
              <a:t>آموزش های بومی بیمارستان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endParaRPr lang="fa-IR" sz="3200" b="1" dirty="0">
              <a:cs typeface="2 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0" y="5394960"/>
            <a:ext cx="7620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سیاست های آموزشی بیماران </a:t>
            </a:r>
            <a:r>
              <a:rPr lang="fa-IR" dirty="0" smtClean="0">
                <a:cs typeface="B Titr" pitchFamily="2" charset="-78"/>
              </a:rPr>
              <a:t> و خانواده ی بیمار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8880"/>
            <a:ext cx="11795760" cy="4160520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تدوین سیاست آموزشی بیماران در چارچوب موارد ذیل :</a:t>
            </a:r>
            <a:endParaRPr lang="fa-IR" sz="32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3200" dirty="0" smtClean="0">
                <a:cs typeface="B Zar" pitchFamily="2" charset="-78"/>
              </a:rPr>
              <a:t>تعیین نیازهای آموزشی -اولویتهای آموزشی - شیوه ها و تدابیر - منابع مورد نیاز و نحوه نظارت </a:t>
            </a:r>
          </a:p>
          <a:p>
            <a:pPr algn="r" rtl="1"/>
            <a:r>
              <a:rPr lang="fa-IR" sz="3200" dirty="0" smtClean="0">
                <a:cs typeface="B Zar" pitchFamily="2" charset="-78"/>
              </a:rPr>
              <a:t>تدوین با محوریت مدیریت پرستاری و مشارکت سرپرستاران و تائید تیم رهبری و مدیریت</a:t>
            </a:r>
          </a:p>
          <a:p>
            <a:pPr algn="r" rtl="1"/>
            <a:r>
              <a:rPr lang="fa-IR" sz="3200" dirty="0" smtClean="0">
                <a:cs typeface="B Zar" pitchFamily="2" charset="-78"/>
              </a:rPr>
              <a:t>سیاستهای آموزشی به بیمار در گروه پزشکان به تائید رئیس / مدیر عامل برسد </a:t>
            </a:r>
          </a:p>
          <a:p>
            <a:pPr algn="r" rtl="1"/>
            <a:r>
              <a:rPr lang="fa-IR" sz="3200" dirty="0" smtClean="0">
                <a:cs typeface="B Zar" pitchFamily="2" charset="-78"/>
              </a:rPr>
              <a:t>ارزیابی اثربخشی برنامه های آموزشی </a:t>
            </a:r>
            <a:r>
              <a:rPr lang="fa-IR" sz="3200" dirty="0" smtClean="0">
                <a:cs typeface="B Zar" pitchFamily="2" charset="-78"/>
              </a:rPr>
              <a:t>بیماران</a:t>
            </a:r>
            <a:r>
              <a:rPr lang="fa-IR" sz="3200" dirty="0" smtClean="0">
                <a:solidFill>
                  <a:srgbClr val="C00000"/>
                </a:solidFill>
                <a:cs typeface="B Zar" pitchFamily="2" charset="-78"/>
              </a:rPr>
              <a:t>(</a:t>
            </a:r>
            <a:r>
              <a:rPr lang="fa-I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Zar" pitchFamily="2" charset="-78"/>
              </a:rPr>
              <a:t>شاخص </a:t>
            </a:r>
            <a:r>
              <a:rPr lang="fa-I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Zar" pitchFamily="2" charset="-78"/>
              </a:rPr>
              <a:t>میزان اثربخشی آموزش پرستار به بیمار </a:t>
            </a:r>
            <a:r>
              <a:rPr lang="fa-IR" sz="3200" dirty="0" smtClean="0">
                <a:solidFill>
                  <a:srgbClr val="C00000"/>
                </a:solidFill>
                <a:cs typeface="B Zar" pitchFamily="2" charset="-78"/>
              </a:rPr>
              <a:t>)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Zar" pitchFamily="2" charset="-78"/>
              </a:rPr>
              <a:t>نامه شماره 139/763/د مورخ 96/5/11 (راهنمای شاخص های ملی کیفیت مراقبت پرستاری )</a:t>
            </a:r>
            <a:endParaRPr lang="fa-IR" sz="3200" dirty="0" smtClean="0">
              <a:solidFill>
                <a:srgbClr val="FF0000"/>
              </a:solidFill>
              <a:cs typeface="B Zar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9120" y="5169262"/>
            <a:ext cx="182880" cy="16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7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0" y="701040"/>
            <a:ext cx="7813246" cy="746760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نظارت بر روند مراقبت و درمان 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61" y="2293495"/>
            <a:ext cx="11506200" cy="4827582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نظارت مدیریت پرستاری در تمامی نوبت های کاری</a:t>
            </a:r>
          </a:p>
          <a:p>
            <a:pPr algn="r" rtl="1"/>
            <a:r>
              <a:rPr lang="fa-IR" sz="3200" dirty="0" smtClean="0">
                <a:cs typeface="B Zar" pitchFamily="2" charset="-78"/>
              </a:rPr>
              <a:t>نظارت بر </a:t>
            </a:r>
            <a:r>
              <a:rPr lang="fa-IR" sz="3200" dirty="0" smtClean="0">
                <a:cs typeface="B Zar" pitchFamily="2" charset="-78"/>
              </a:rPr>
              <a:t>ثبت </a:t>
            </a:r>
            <a:r>
              <a:rPr lang="fa-IR" sz="3200" dirty="0" smtClean="0">
                <a:cs typeface="B Zar" pitchFamily="2" charset="-78"/>
              </a:rPr>
              <a:t>گزارش های 24 ساعته و بررسی این گزارش </a:t>
            </a:r>
            <a:r>
              <a:rPr lang="fa-IR" sz="3200" dirty="0" smtClean="0">
                <a:cs typeface="B Zar" pitchFamily="2" charset="-78"/>
              </a:rPr>
              <a:t>ها و گزارش به رییس/ مدیر عامل به منظور استفاده در تصمیم گیری ها</a:t>
            </a:r>
            <a:endParaRPr lang="fa-IR" sz="3200" dirty="0" smtClean="0">
              <a:cs typeface="B Zar" pitchFamily="2" charset="-78"/>
            </a:endParaRPr>
          </a:p>
          <a:p>
            <a:pPr algn="r" rtl="1"/>
            <a:r>
              <a:rPr lang="fa-IR" sz="3200" dirty="0" smtClean="0">
                <a:cs typeface="B Zar" pitchFamily="2" charset="-78"/>
              </a:rPr>
              <a:t>نظارت </a:t>
            </a:r>
            <a:r>
              <a:rPr lang="fa-IR" sz="3200" dirty="0" smtClean="0">
                <a:cs typeface="B Zar" pitchFamily="2" charset="-78"/>
              </a:rPr>
              <a:t>سوپروایزری </a:t>
            </a:r>
            <a:r>
              <a:rPr lang="fa-IR" sz="3200" dirty="0" smtClean="0">
                <a:cs typeface="B Zar" pitchFamily="2" charset="-78"/>
              </a:rPr>
              <a:t> </a:t>
            </a:r>
            <a:r>
              <a:rPr lang="fa-IR" sz="3200" dirty="0" smtClean="0">
                <a:cs typeface="B Zar" pitchFamily="2" charset="-78"/>
              </a:rPr>
              <a:t>در ایام تعطیل و عصر و شب برتمامی بخش ها و </a:t>
            </a:r>
            <a:r>
              <a:rPr lang="fa-IR" sz="3200" dirty="0" smtClean="0">
                <a:cs typeface="B Zar" pitchFamily="2" charset="-78"/>
              </a:rPr>
              <a:t>واحدها</a:t>
            </a:r>
            <a:endParaRPr lang="fa-IR" sz="3200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B Zar" pitchFamily="2" charset="-78"/>
            </a:endParaRPr>
          </a:p>
          <a:p>
            <a:pPr algn="r" rtl="1"/>
            <a:r>
              <a:rPr lang="fa-IR" sz="320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Zar" pitchFamily="2" charset="-78"/>
              </a:rPr>
              <a:t>ا</a:t>
            </a:r>
            <a:r>
              <a:rPr lang="fa-IR" sz="3200" dirty="0">
                <a:cs typeface="B Zar" pitchFamily="2" charset="-78"/>
              </a:rPr>
              <a:t>نجام بازدیدهای مقطعی و سرزده توسط تیم مدیریت پرستاری علاوه بر بازدید های مدون</a:t>
            </a:r>
          </a:p>
          <a:p>
            <a:pPr marL="0" indent="0" algn="r" rtl="1">
              <a:buNone/>
            </a:pPr>
            <a:endParaRPr lang="fa-IR" sz="32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cs typeface="2 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b="1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739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850</Words>
  <Application>Microsoft Office PowerPoint</Application>
  <PresentationFormat>Widescreen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2  Nazanin</vt:lpstr>
      <vt:lpstr>2  Titr</vt:lpstr>
      <vt:lpstr>Arial</vt:lpstr>
      <vt:lpstr>B Nazanin</vt:lpstr>
      <vt:lpstr>B Titr</vt:lpstr>
      <vt:lpstr>B Zar</vt:lpstr>
      <vt:lpstr>Century Gothic</vt:lpstr>
      <vt:lpstr>Wingdings</vt:lpstr>
      <vt:lpstr>Wingdings 3</vt:lpstr>
      <vt:lpstr>Wisp</vt:lpstr>
      <vt:lpstr>PowerPoint Presentation</vt:lpstr>
      <vt:lpstr>PowerPoint Presentation</vt:lpstr>
      <vt:lpstr>بکارگیری کارکنان پرستاری </vt:lpstr>
      <vt:lpstr>توزیع و چینش کارکنان گروه پرستاری با استفاده از روش های علمی برآورد کمی و کیفی</vt:lpstr>
      <vt:lpstr>مراقبت های مستقیم پرستاری  (وزن بالای این استاندارد و تاثیر زیاد در نتایج اعتبار بخشی ) </vt:lpstr>
      <vt:lpstr>سیاستهای آموزشی پرستاران </vt:lpstr>
      <vt:lpstr>برنامه آموزشی کارکنان در چهارچوب سیاست آموزشی</vt:lpstr>
      <vt:lpstr>سیاست های آموزشی بیماران  و خانواده ی بیمار</vt:lpstr>
      <vt:lpstr>نظارت بر روند مراقبت و درمان </vt:lpstr>
      <vt:lpstr>نظارت بر نحوه تکمیل پرونده های پزشکی در حین بستری</vt:lpstr>
      <vt:lpstr>نظارت بر روند اعزام و ارجاع </vt:lpstr>
      <vt:lpstr>بهبود تعامل بین بخشی </vt:lpstr>
      <vt:lpstr>استفاده از خرد جمعی و ترویج کارگروهی توسط  مدیریت پرستاری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</dc:creator>
  <cp:lastModifiedBy>faramarz bahadorkhan2</cp:lastModifiedBy>
  <cp:revision>123</cp:revision>
  <dcterms:created xsi:type="dcterms:W3CDTF">2019-08-23T12:49:36Z</dcterms:created>
  <dcterms:modified xsi:type="dcterms:W3CDTF">2024-09-24T12:26:03Z</dcterms:modified>
</cp:coreProperties>
</file>